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8" r:id="rId6"/>
    <p:sldId id="259" r:id="rId7"/>
    <p:sldId id="26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bark, Matthew (DPW)" initials="GM(" lastIdx="2" clrIdx="0">
    <p:extLst>
      <p:ext uri="{19B8F6BF-5375-455C-9EA6-DF929625EA0E}">
        <p15:presenceInfo xmlns:p15="http://schemas.microsoft.com/office/powerpoint/2012/main" userId="S-1-5-21-487349131-2095749132-2248483902-1054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F6361-D712-4F3E-A178-2B08E38CDDD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AE2F9-7921-428A-9551-E2883BB0F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66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715B0-911A-472A-802C-EB14ABCD8B79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7F03-DA03-4022-8052-17BF0A5C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0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1204-CCBB-46A6-A3C1-A2FA1286EE72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7F03-DA03-4022-8052-17BF0A5C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5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A13D8-5428-41DB-B2F8-ADC9DC6BB35B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7F03-DA03-4022-8052-17BF0A5C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4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C283-FB5A-4963-8FC1-DFB331828867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7F03-DA03-4022-8052-17BF0A5C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0CFEB-673D-4C62-AA78-F126BED9C07B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7F03-DA03-4022-8052-17BF0A5C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1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6A70-0E74-41DC-9215-C4A39D086CC7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7F03-DA03-4022-8052-17BF0A5C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8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4FD5-9588-4855-BEDC-B21640E10053}" type="datetime1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7F03-DA03-4022-8052-17BF0A5C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7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8E79-270D-4946-907B-E6B94E79CFA1}" type="datetime1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7F03-DA03-4022-8052-17BF0A5C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0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B422C-AFAC-46E9-87A0-0AC467C762EC}" type="datetime1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7F03-DA03-4022-8052-17BF0A5C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5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06C8-402F-406E-90DA-3448DDCDFFB0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7F03-DA03-4022-8052-17BF0A5C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85280-0EDE-49AA-A8AE-82F6A330A69B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7F03-DA03-4022-8052-17BF0A5C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7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F541E-7ABA-4D0D-B421-AD2F314863D9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07F03-DA03-4022-8052-17BF0A5C4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9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E6DC8417-B5DA-4B01-9740-1B73F780D750}"/>
              </a:ext>
            </a:extLst>
          </p:cNvPr>
          <p:cNvSpPr/>
          <p:nvPr/>
        </p:nvSpPr>
        <p:spPr>
          <a:xfrm>
            <a:off x="0" y="-3175"/>
            <a:ext cx="3776663" cy="6861175"/>
          </a:xfrm>
          <a:prstGeom prst="parallelogram">
            <a:avLst>
              <a:gd name="adj" fmla="val 59470"/>
            </a:avLst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FC9367E0-16E7-4714-AFC6-B3DFD284F5E1}"/>
              </a:ext>
            </a:extLst>
          </p:cNvPr>
          <p:cNvSpPr/>
          <p:nvPr/>
        </p:nvSpPr>
        <p:spPr>
          <a:xfrm>
            <a:off x="1520825" y="-3175"/>
            <a:ext cx="2746375" cy="6861175"/>
          </a:xfrm>
          <a:prstGeom prst="parallelogram">
            <a:avLst>
              <a:gd name="adj" fmla="val 82090"/>
            </a:avLst>
          </a:prstGeom>
          <a:solidFill>
            <a:srgbClr val="FFB1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4" name="Picture 3" descr="C:\Users\jason.mitchell\AppData\Local\Microsoft\Windows\INetCache\Content.MSO\DE5E0E33.tmp">
            <a:extLst>
              <a:ext uri="{FF2B5EF4-FFF2-40B4-BE49-F238E27FC236}">
                <a16:creationId xmlns:a16="http://schemas.microsoft.com/office/drawing/2014/main" id="{99B03CB9-32C4-43A0-809C-E145289BC13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90113"/>
            <a:ext cx="2192312" cy="21945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E6905F0-CC29-4024-938E-BE5C7B5ACE34}"/>
              </a:ext>
            </a:extLst>
          </p:cNvPr>
          <p:cNvSpPr txBox="1">
            <a:spLocks/>
          </p:cNvSpPr>
          <p:nvPr/>
        </p:nvSpPr>
        <p:spPr>
          <a:xfrm>
            <a:off x="2895600" y="3505200"/>
            <a:ext cx="6248400" cy="13620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6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Resolution Relating to the Membership of the Design-Build Executive Committee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C1C53FA-BCC2-48E3-8585-AF3CE8CB6D3B}"/>
              </a:ext>
            </a:extLst>
          </p:cNvPr>
          <p:cNvSpPr txBox="1">
            <a:spLocks/>
          </p:cNvSpPr>
          <p:nvPr/>
        </p:nvSpPr>
        <p:spPr>
          <a:xfrm>
            <a:off x="3695700" y="5043060"/>
            <a:ext cx="4648200" cy="457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000" dirty="0">
                <a:solidFill>
                  <a:srgbClr val="898989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Baltimore City Board of Estimates</a:t>
            </a:r>
          </a:p>
          <a:p>
            <a:pPr marL="0" indent="0" algn="ctr">
              <a:buNone/>
            </a:pPr>
            <a:r>
              <a:rPr lang="en-US" altLang="en-US" sz="2000" dirty="0">
                <a:solidFill>
                  <a:srgbClr val="898989"/>
                </a:solidFill>
                <a:latin typeface="Garamond" panose="02020404030301010803" pitchFamily="18" charset="0"/>
                <a:ea typeface="ＭＳ Ｐゴシック" panose="020B0600070205080204" pitchFamily="34" charset="-128"/>
              </a:rPr>
              <a:t>Wednesday, November 1, 2022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A15A601-63A9-4F74-A44E-6A61ED283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7F03-DA03-4022-8052-17BF0A5C45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49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>
            <a:extLst>
              <a:ext uri="{FF2B5EF4-FFF2-40B4-BE49-F238E27FC236}">
                <a16:creationId xmlns:a16="http://schemas.microsoft.com/office/drawing/2014/main" id="{1F31CF32-7B27-4C82-B25E-1B8BFCD60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7935"/>
            <a:ext cx="76200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b="1" cap="small" dirty="0">
                <a:latin typeface="Garamond" pitchFamily="18" charset="0"/>
                <a:ea typeface="+mn-ea"/>
              </a:rPr>
              <a:t>Mayor’s Office of Infrastructure Development</a:t>
            </a:r>
            <a:endParaRPr lang="en-US" altLang="en-US" sz="2000" b="1" cap="small" dirty="0">
              <a:latin typeface="Garamond" pitchFamily="18" charset="0"/>
              <a:ea typeface="+mn-ea"/>
            </a:endParaRPr>
          </a:p>
        </p:txBody>
      </p:sp>
      <p:pic>
        <p:nvPicPr>
          <p:cNvPr id="4" name="Picture 3" descr="C:\Users\jason.mitchell\AppData\Local\Microsoft\Windows\INetCache\Content.MSO\DE5E0E33.tmp">
            <a:extLst>
              <a:ext uri="{FF2B5EF4-FFF2-40B4-BE49-F238E27FC236}">
                <a16:creationId xmlns:a16="http://schemas.microsoft.com/office/drawing/2014/main" id="{3712C662-A0DB-409F-BA65-967F658A3F2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720"/>
            <a:ext cx="640080" cy="640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6BFDB2F-0A98-4747-86A5-C66D99DD9C33}"/>
              </a:ext>
            </a:extLst>
          </p:cNvPr>
          <p:cNvSpPr/>
          <p:nvPr/>
        </p:nvSpPr>
        <p:spPr>
          <a:xfrm>
            <a:off x="0" y="708025"/>
            <a:ext cx="9144000" cy="457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61CF9A-2FA9-4E0D-9AEA-A4C553419174}"/>
              </a:ext>
            </a:extLst>
          </p:cNvPr>
          <p:cNvSpPr/>
          <p:nvPr/>
        </p:nvSpPr>
        <p:spPr>
          <a:xfrm>
            <a:off x="-1" y="755422"/>
            <a:ext cx="9144001" cy="45719"/>
          </a:xfrm>
          <a:prstGeom prst="rect">
            <a:avLst/>
          </a:prstGeom>
          <a:solidFill>
            <a:srgbClr val="FFB1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84956E-2616-4FCB-8F2D-886CF8E0B743}"/>
              </a:ext>
            </a:extLst>
          </p:cNvPr>
          <p:cNvSpPr txBox="1"/>
          <p:nvPr/>
        </p:nvSpPr>
        <p:spPr>
          <a:xfrm>
            <a:off x="600501" y="858562"/>
            <a:ext cx="791484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>
                <a:latin typeface="Garamond" panose="02020404030301010803" pitchFamily="18" charset="0"/>
              </a:rPr>
              <a:t>Design-Build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>
              <a:latin typeface="Garamond" panose="020204040303010108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Can be powerful project delivery method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BOE passed a resolution in 2011 authorizing design-build and established procedures: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Submit proposal to Design-Build Exec. Committee (Directors of DOT, DGS, DPW, MWBOO, and City Solicitor)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Committee considers proposal and determines whether to approve design-build method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Proposal must specify the approach to be used, the scoring rubric, other specific and pertinent issues for the project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5E25DA-2C86-4DC6-9138-C0E7E052E0B1}"/>
              </a:ext>
            </a:extLst>
          </p:cNvPr>
          <p:cNvSpPr/>
          <p:nvPr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rgbClr val="FFB1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38D69C0-207B-4A6C-8C98-DC794AB2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1999" y="6473825"/>
            <a:ext cx="338067" cy="365125"/>
          </a:xfrm>
        </p:spPr>
        <p:txBody>
          <a:bodyPr/>
          <a:lstStyle/>
          <a:p>
            <a:fld id="{1C807F03-DA03-4022-8052-17BF0A5C45B8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F24F42AB-968B-49A3-97B4-E36C6F2D4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6457950"/>
            <a:ext cx="9105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800" dirty="0">
                <a:latin typeface="Garamond" panose="02020404030301010803" pitchFamily="18" charset="0"/>
              </a:rPr>
              <a:t>Resolution Relating to the Membership of the Design-Build Executive Committee</a:t>
            </a:r>
          </a:p>
        </p:txBody>
      </p:sp>
    </p:spTree>
    <p:extLst>
      <p:ext uri="{BB962C8B-B14F-4D97-AF65-F5344CB8AC3E}">
        <p14:creationId xmlns:p14="http://schemas.microsoft.com/office/powerpoint/2010/main" val="335853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>
            <a:extLst>
              <a:ext uri="{FF2B5EF4-FFF2-40B4-BE49-F238E27FC236}">
                <a16:creationId xmlns:a16="http://schemas.microsoft.com/office/drawing/2014/main" id="{1F31CF32-7B27-4C82-B25E-1B8BFCD60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7935"/>
            <a:ext cx="76200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b="1" cap="small" dirty="0">
                <a:latin typeface="Garamond" pitchFamily="18" charset="0"/>
                <a:ea typeface="+mn-ea"/>
              </a:rPr>
              <a:t>Mayor’s Office of Infrastructure Development</a:t>
            </a:r>
            <a:endParaRPr lang="en-US" altLang="en-US" sz="2000" b="1" cap="small" dirty="0">
              <a:latin typeface="Garamond" pitchFamily="18" charset="0"/>
              <a:ea typeface="+mn-ea"/>
            </a:endParaRPr>
          </a:p>
        </p:txBody>
      </p:sp>
      <p:pic>
        <p:nvPicPr>
          <p:cNvPr id="4" name="Picture 3" descr="C:\Users\jason.mitchell\AppData\Local\Microsoft\Windows\INetCache\Content.MSO\DE5E0E33.tmp">
            <a:extLst>
              <a:ext uri="{FF2B5EF4-FFF2-40B4-BE49-F238E27FC236}">
                <a16:creationId xmlns:a16="http://schemas.microsoft.com/office/drawing/2014/main" id="{3712C662-A0DB-409F-BA65-967F658A3F2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720"/>
            <a:ext cx="640080" cy="640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6BFDB2F-0A98-4747-86A5-C66D99DD9C33}"/>
              </a:ext>
            </a:extLst>
          </p:cNvPr>
          <p:cNvSpPr/>
          <p:nvPr/>
        </p:nvSpPr>
        <p:spPr>
          <a:xfrm>
            <a:off x="0" y="708025"/>
            <a:ext cx="9144000" cy="457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61CF9A-2FA9-4E0D-9AEA-A4C553419174}"/>
              </a:ext>
            </a:extLst>
          </p:cNvPr>
          <p:cNvSpPr/>
          <p:nvPr/>
        </p:nvSpPr>
        <p:spPr>
          <a:xfrm>
            <a:off x="-1" y="755422"/>
            <a:ext cx="9144001" cy="45719"/>
          </a:xfrm>
          <a:prstGeom prst="rect">
            <a:avLst/>
          </a:prstGeom>
          <a:solidFill>
            <a:srgbClr val="FFB1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84956E-2616-4FCB-8F2D-886CF8E0B743}"/>
              </a:ext>
            </a:extLst>
          </p:cNvPr>
          <p:cNvSpPr txBox="1"/>
          <p:nvPr/>
        </p:nvSpPr>
        <p:spPr>
          <a:xfrm>
            <a:off x="600501" y="858562"/>
            <a:ext cx="791484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>
                <a:latin typeface="Garamond" panose="02020404030301010803" pitchFamily="18" charset="0"/>
              </a:rPr>
              <a:t>Design-Build</a:t>
            </a:r>
            <a:r>
              <a:rPr lang="en-US" sz="3600" i="1" dirty="0">
                <a:latin typeface="Garamond" panose="02020404030301010803" pitchFamily="18" charset="0"/>
              </a:rPr>
              <a:t> (</a:t>
            </a:r>
            <a:r>
              <a:rPr lang="en-US" sz="3600" i="1" dirty="0" err="1">
                <a:latin typeface="Garamond" panose="02020404030301010803" pitchFamily="18" charset="0"/>
              </a:rPr>
              <a:t>Con’t</a:t>
            </a:r>
            <a:r>
              <a:rPr lang="en-US" sz="3600" i="1" dirty="0">
                <a:latin typeface="Garamond" panose="02020404030301010803" pitchFamily="18" charset="0"/>
              </a:rPr>
              <a:t>)</a:t>
            </a:r>
            <a:endParaRPr lang="en-US" sz="3600" u="sng" dirty="0">
              <a:latin typeface="Garamond" panose="02020404030301010803" pitchFamily="18" charset="0"/>
            </a:endParaRPr>
          </a:p>
          <a:p>
            <a:pPr marL="1028700" lvl="1" indent="-571500">
              <a:buFont typeface="+mj-lt"/>
              <a:buAutoNum type="arabicPeriod" startAt="4"/>
            </a:pPr>
            <a:r>
              <a:rPr lang="en-US" sz="2400" dirty="0">
                <a:latin typeface="Garamond" panose="02020404030301010803" pitchFamily="18" charset="0"/>
              </a:rPr>
              <a:t>Choose one of 3 approaches to choose from:</a:t>
            </a:r>
          </a:p>
          <a:p>
            <a:pPr marL="1485900" lvl="2" indent="-571500">
              <a:buFont typeface="+mj-lt"/>
              <a:buAutoNum type="alphaLcParenR"/>
            </a:pPr>
            <a:r>
              <a:rPr lang="en-US" sz="2400" dirty="0">
                <a:latin typeface="Garamond" panose="02020404030301010803" pitchFamily="18" charset="0"/>
              </a:rPr>
              <a:t>One-step low bid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000" dirty="0">
                <a:latin typeface="Garamond" panose="02020404030301010803" pitchFamily="18" charset="0"/>
              </a:rPr>
              <a:t>Straightforward, lowest bidder</a:t>
            </a:r>
          </a:p>
          <a:p>
            <a:pPr marL="1485900" lvl="2" indent="-571500">
              <a:buFont typeface="+mj-lt"/>
              <a:buAutoNum type="alphaLcParenR"/>
            </a:pPr>
            <a:r>
              <a:rPr lang="en-US" sz="2400" dirty="0">
                <a:latin typeface="Garamond" panose="02020404030301010803" pitchFamily="18" charset="0"/>
              </a:rPr>
              <a:t>Two-step low bid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000" dirty="0">
                <a:latin typeface="Garamond" panose="02020404030301010803" pitchFamily="18" charset="0"/>
              </a:rPr>
              <a:t>Issue Request for Qualifications (RFQ)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000" dirty="0">
                <a:latin typeface="Garamond" panose="02020404030301010803" pitchFamily="18" charset="0"/>
              </a:rPr>
              <a:t>Reduced Candidate List created (RCL)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000" dirty="0">
                <a:latin typeface="Garamond" panose="02020404030301010803" pitchFamily="18" charset="0"/>
              </a:rPr>
              <a:t>Those on RCL sent a Request for Proposal (RFP)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000" dirty="0">
                <a:latin typeface="Garamond" panose="02020404030301010803" pitchFamily="18" charset="0"/>
              </a:rPr>
              <a:t>Technical proposal graded on Pass/Fail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000" dirty="0">
                <a:latin typeface="Garamond" panose="02020404030301010803" pitchFamily="18" charset="0"/>
              </a:rPr>
              <a:t>For those that pass, lowest bidder wins award</a:t>
            </a:r>
          </a:p>
          <a:p>
            <a:pPr marL="1485900" lvl="2" indent="-571500">
              <a:buFont typeface="+mj-lt"/>
              <a:buAutoNum type="alphaLcParenR"/>
            </a:pPr>
            <a:r>
              <a:rPr lang="en-US" sz="2400" dirty="0">
                <a:latin typeface="Garamond" panose="02020404030301010803" pitchFamily="18" charset="0"/>
              </a:rPr>
              <a:t>Best Value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000" dirty="0">
                <a:latin typeface="Garamond" panose="02020404030301010803" pitchFamily="18" charset="0"/>
              </a:rPr>
              <a:t>Same as above re RQL, RCL, and RFP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000" dirty="0">
                <a:latin typeface="Garamond" panose="02020404030301010803" pitchFamily="18" charset="0"/>
              </a:rPr>
              <a:t>Proposals scored and those with 70% or more considered Competitive Range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000" dirty="0">
                <a:latin typeface="Garamond" panose="02020404030301010803" pitchFamily="18" charset="0"/>
              </a:rPr>
              <a:t>For those in Competitive Range, BAFO requested</a:t>
            </a:r>
          </a:p>
          <a:p>
            <a:pPr marL="1943100" lvl="3" indent="-571500">
              <a:buFont typeface="+mj-lt"/>
              <a:buAutoNum type="romanLcPeriod"/>
            </a:pPr>
            <a:r>
              <a:rPr lang="en-US" sz="2000" dirty="0">
                <a:latin typeface="Garamond" panose="02020404030301010803" pitchFamily="18" charset="0"/>
              </a:rPr>
              <a:t>BAFO scored and highest score wins contract</a:t>
            </a:r>
          </a:p>
          <a:p>
            <a:pPr marL="1485900" lvl="2" indent="-571500">
              <a:buFont typeface="+mj-lt"/>
              <a:buAutoNum type="alphaLcParenR"/>
            </a:pP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5E25DA-2C86-4DC6-9138-C0E7E052E0B1}"/>
              </a:ext>
            </a:extLst>
          </p:cNvPr>
          <p:cNvSpPr/>
          <p:nvPr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rgbClr val="FFB1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38D69C0-207B-4A6C-8C98-DC794AB2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1999" y="6473825"/>
            <a:ext cx="338067" cy="365125"/>
          </a:xfrm>
        </p:spPr>
        <p:txBody>
          <a:bodyPr/>
          <a:lstStyle/>
          <a:p>
            <a:fld id="{1C807F03-DA03-4022-8052-17BF0A5C45B8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F24F42AB-968B-49A3-97B4-E36C6F2D4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6457950"/>
            <a:ext cx="9105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800" dirty="0">
                <a:latin typeface="Garamond" panose="02020404030301010803" pitchFamily="18" charset="0"/>
              </a:rPr>
              <a:t>Resolution Relating to the Membership of the Design-Build Executive Committee</a:t>
            </a:r>
          </a:p>
        </p:txBody>
      </p:sp>
    </p:spTree>
    <p:extLst>
      <p:ext uri="{BB962C8B-B14F-4D97-AF65-F5344CB8AC3E}">
        <p14:creationId xmlns:p14="http://schemas.microsoft.com/office/powerpoint/2010/main" val="128038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>
            <a:extLst>
              <a:ext uri="{FF2B5EF4-FFF2-40B4-BE49-F238E27FC236}">
                <a16:creationId xmlns:a16="http://schemas.microsoft.com/office/drawing/2014/main" id="{1F31CF32-7B27-4C82-B25E-1B8BFCD60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7935"/>
            <a:ext cx="76200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b="1" cap="small" dirty="0">
                <a:latin typeface="Garamond" pitchFamily="18" charset="0"/>
                <a:ea typeface="+mn-ea"/>
              </a:rPr>
              <a:t>Mayor’s Office of Infrastructure Development</a:t>
            </a:r>
            <a:endParaRPr lang="en-US" altLang="en-US" sz="2000" b="1" cap="small" dirty="0">
              <a:latin typeface="Garamond" pitchFamily="18" charset="0"/>
              <a:ea typeface="+mn-ea"/>
            </a:endParaRPr>
          </a:p>
        </p:txBody>
      </p:sp>
      <p:pic>
        <p:nvPicPr>
          <p:cNvPr id="4" name="Picture 3" descr="C:\Users\jason.mitchell\AppData\Local\Microsoft\Windows\INetCache\Content.MSO\DE5E0E33.tmp">
            <a:extLst>
              <a:ext uri="{FF2B5EF4-FFF2-40B4-BE49-F238E27FC236}">
                <a16:creationId xmlns:a16="http://schemas.microsoft.com/office/drawing/2014/main" id="{3712C662-A0DB-409F-BA65-967F658A3F2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720"/>
            <a:ext cx="640080" cy="640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6BFDB2F-0A98-4747-86A5-C66D99DD9C33}"/>
              </a:ext>
            </a:extLst>
          </p:cNvPr>
          <p:cNvSpPr/>
          <p:nvPr/>
        </p:nvSpPr>
        <p:spPr>
          <a:xfrm>
            <a:off x="0" y="708025"/>
            <a:ext cx="9144000" cy="457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61CF9A-2FA9-4E0D-9AEA-A4C553419174}"/>
              </a:ext>
            </a:extLst>
          </p:cNvPr>
          <p:cNvSpPr/>
          <p:nvPr/>
        </p:nvSpPr>
        <p:spPr>
          <a:xfrm>
            <a:off x="-1" y="755422"/>
            <a:ext cx="9144001" cy="45719"/>
          </a:xfrm>
          <a:prstGeom prst="rect">
            <a:avLst/>
          </a:prstGeom>
          <a:solidFill>
            <a:srgbClr val="FFB1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84956E-2616-4FCB-8F2D-886CF8E0B743}"/>
              </a:ext>
            </a:extLst>
          </p:cNvPr>
          <p:cNvSpPr txBox="1"/>
          <p:nvPr/>
        </p:nvSpPr>
        <p:spPr>
          <a:xfrm>
            <a:off x="600501" y="858562"/>
            <a:ext cx="791484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>
                <a:latin typeface="Garamond" panose="02020404030301010803" pitchFamily="18" charset="0"/>
              </a:rPr>
              <a:t>Design-Build Executive Committee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Proposing BOE Resolution to amend the Design-Build Procedures: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Add Mayor’s Office of Infrastructure Development to Design-Build Executive Committee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Specify the Director of MOID is Chair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Add Director of Rec and Parks to Design- Build Executive Committee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Specify that only MOID Director, MWBOO Chief, Solicitor, and responsible agency make decision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Allow Directors to designate someone to act on their behalf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Add date updated to the bottom of the Procedures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5E25DA-2C86-4DC6-9138-C0E7E052E0B1}"/>
              </a:ext>
            </a:extLst>
          </p:cNvPr>
          <p:cNvSpPr/>
          <p:nvPr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rgbClr val="FFB1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38D69C0-207B-4A6C-8C98-DC794AB2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1999" y="6473825"/>
            <a:ext cx="338067" cy="365125"/>
          </a:xfrm>
        </p:spPr>
        <p:txBody>
          <a:bodyPr/>
          <a:lstStyle/>
          <a:p>
            <a:fld id="{1C807F03-DA03-4022-8052-17BF0A5C45B8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F24F42AB-968B-49A3-97B4-E36C6F2D4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6457950"/>
            <a:ext cx="9105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800" dirty="0">
                <a:latin typeface="Garamond" panose="02020404030301010803" pitchFamily="18" charset="0"/>
              </a:rPr>
              <a:t>Resolution Relating to the Membership of the Design-Build Executive Committee</a:t>
            </a:r>
          </a:p>
        </p:txBody>
      </p:sp>
    </p:spTree>
    <p:extLst>
      <p:ext uri="{BB962C8B-B14F-4D97-AF65-F5344CB8AC3E}">
        <p14:creationId xmlns:p14="http://schemas.microsoft.com/office/powerpoint/2010/main" val="85370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>
            <a:extLst>
              <a:ext uri="{FF2B5EF4-FFF2-40B4-BE49-F238E27FC236}">
                <a16:creationId xmlns:a16="http://schemas.microsoft.com/office/drawing/2014/main" id="{1F31CF32-7B27-4C82-B25E-1B8BFCD60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7935"/>
            <a:ext cx="76200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b="1" cap="small" dirty="0">
                <a:latin typeface="Garamond" pitchFamily="18" charset="0"/>
                <a:ea typeface="+mn-ea"/>
              </a:rPr>
              <a:t>Mayor’s Office of Infrastructure Development</a:t>
            </a:r>
            <a:endParaRPr lang="en-US" altLang="en-US" sz="2000" b="1" cap="small" dirty="0">
              <a:latin typeface="Garamond" pitchFamily="18" charset="0"/>
              <a:ea typeface="+mn-ea"/>
            </a:endParaRPr>
          </a:p>
        </p:txBody>
      </p:sp>
      <p:pic>
        <p:nvPicPr>
          <p:cNvPr id="4" name="Picture 3" descr="C:\Users\jason.mitchell\AppData\Local\Microsoft\Windows\INetCache\Content.MSO\DE5E0E33.tmp">
            <a:extLst>
              <a:ext uri="{FF2B5EF4-FFF2-40B4-BE49-F238E27FC236}">
                <a16:creationId xmlns:a16="http://schemas.microsoft.com/office/drawing/2014/main" id="{3712C662-A0DB-409F-BA65-967F658A3F2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720"/>
            <a:ext cx="640080" cy="640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6BFDB2F-0A98-4747-86A5-C66D99DD9C33}"/>
              </a:ext>
            </a:extLst>
          </p:cNvPr>
          <p:cNvSpPr/>
          <p:nvPr/>
        </p:nvSpPr>
        <p:spPr>
          <a:xfrm>
            <a:off x="0" y="708025"/>
            <a:ext cx="9144000" cy="457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61CF9A-2FA9-4E0D-9AEA-A4C553419174}"/>
              </a:ext>
            </a:extLst>
          </p:cNvPr>
          <p:cNvSpPr/>
          <p:nvPr/>
        </p:nvSpPr>
        <p:spPr>
          <a:xfrm>
            <a:off x="-1" y="755422"/>
            <a:ext cx="9144001" cy="45719"/>
          </a:xfrm>
          <a:prstGeom prst="rect">
            <a:avLst/>
          </a:prstGeom>
          <a:solidFill>
            <a:srgbClr val="FFB1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84956E-2616-4FCB-8F2D-886CF8E0B743}"/>
              </a:ext>
            </a:extLst>
          </p:cNvPr>
          <p:cNvSpPr txBox="1"/>
          <p:nvPr/>
        </p:nvSpPr>
        <p:spPr>
          <a:xfrm>
            <a:off x="600501" y="3116851"/>
            <a:ext cx="7914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aramond" panose="02020404030301010803" pitchFamily="18" charset="0"/>
              </a:rPr>
              <a:t>Questions?</a:t>
            </a:r>
            <a:endParaRPr lang="en-US" sz="2400" dirty="0">
              <a:latin typeface="Garamond" panose="02020404030301010803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5E25DA-2C86-4DC6-9138-C0E7E052E0B1}"/>
              </a:ext>
            </a:extLst>
          </p:cNvPr>
          <p:cNvSpPr/>
          <p:nvPr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rgbClr val="FFB1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38D69C0-207B-4A6C-8C98-DC794AB2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183" y="6473825"/>
            <a:ext cx="545884" cy="365125"/>
          </a:xfrm>
        </p:spPr>
        <p:txBody>
          <a:bodyPr/>
          <a:lstStyle/>
          <a:p>
            <a:fld id="{1C807F03-DA03-4022-8052-17BF0A5C45B8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20">
            <a:extLst>
              <a:ext uri="{FF2B5EF4-FFF2-40B4-BE49-F238E27FC236}">
                <a16:creationId xmlns:a16="http://schemas.microsoft.com/office/drawing/2014/main" id="{F24F42AB-968B-49A3-97B4-E36C6F2D4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6473825"/>
            <a:ext cx="9105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800" dirty="0">
                <a:latin typeface="Garamond" panose="02020404030301010803" pitchFamily="18" charset="0"/>
              </a:rPr>
              <a:t>Design-Build and Inflationary Cost Escalations Briefing</a:t>
            </a:r>
          </a:p>
        </p:txBody>
      </p:sp>
    </p:spTree>
    <p:extLst>
      <p:ext uri="{BB962C8B-B14F-4D97-AF65-F5344CB8AC3E}">
        <p14:creationId xmlns:p14="http://schemas.microsoft.com/office/powerpoint/2010/main" val="3428389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8C144A3A53CF4DBAE085FD349131F0" ma:contentTypeVersion="10" ma:contentTypeDescription="Create a new document." ma:contentTypeScope="" ma:versionID="60051486f6b73c014fcfebcc44114061">
  <xsd:schema xmlns:xsd="http://www.w3.org/2001/XMLSchema" xmlns:xs="http://www.w3.org/2001/XMLSchema" xmlns:p="http://schemas.microsoft.com/office/2006/metadata/properties" xmlns:ns2="9e1cd86f-8ae0-4ca5-97f4-8f1dc9add14f" xmlns:ns3="1af4d05f-c0ec-45a3-9572-2e19de03163a" targetNamespace="http://schemas.microsoft.com/office/2006/metadata/properties" ma:root="true" ma:fieldsID="c035f4f6efd61d9033c274f9a738240e" ns2:_="" ns3:_="">
    <xsd:import namespace="9e1cd86f-8ae0-4ca5-97f4-8f1dc9add14f"/>
    <xsd:import namespace="1af4d05f-c0ec-45a3-9572-2e19de031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1cd86f-8ae0-4ca5-97f4-8f1dc9add1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bf7b5f8-060a-4a29-ade1-cc5a2d57134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f4d05f-c0ec-45a3-9572-2e19de03163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f8dad1c-78c4-4afd-9e34-acffc749615e}" ma:internalName="TaxCatchAll" ma:showField="CatchAllData" ma:web="1af4d05f-c0ec-45a3-9572-2e19de0316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f4d05f-c0ec-45a3-9572-2e19de03163a" xsi:nil="true"/>
    <lcf76f155ced4ddcb4097134ff3c332f xmlns="9e1cd86f-8ae0-4ca5-97f4-8f1dc9add1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1572B09-A537-489D-BAAA-5941335C7C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1cd86f-8ae0-4ca5-97f4-8f1dc9add14f"/>
    <ds:schemaRef ds:uri="1af4d05f-c0ec-45a3-9572-2e19de0316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60C7AA-31BF-47BA-9471-E2B7C00359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CD2DD2-436A-41B9-B956-55D357900EC7}">
  <ds:schemaRefs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af4d05f-c0ec-45a3-9572-2e19de03163a"/>
    <ds:schemaRef ds:uri="9e1cd86f-8ae0-4ca5-97f4-8f1dc9add14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334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Garbark, Matthew (DPW)</dc:creator>
  <cp:lastModifiedBy>Garbark, Matthew (DPW)</cp:lastModifiedBy>
  <cp:revision>9</cp:revision>
  <dcterms:created xsi:type="dcterms:W3CDTF">2022-10-06T18:06:08Z</dcterms:created>
  <dcterms:modified xsi:type="dcterms:W3CDTF">2022-10-28T16:00:41Z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0x010100FD8C144A3A53CF4DBAE085FD349131F0</vt:lpwstr>
  </property>
</Properties>
</file>